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7"/>
  </p:notesMasterIdLst>
  <p:sldIdLst>
    <p:sldId id="256" r:id="rId5"/>
    <p:sldId id="309" r:id="rId6"/>
    <p:sldId id="262" r:id="rId7"/>
    <p:sldId id="257" r:id="rId8"/>
    <p:sldId id="258" r:id="rId9"/>
    <p:sldId id="259" r:id="rId10"/>
    <p:sldId id="307" r:id="rId11"/>
    <p:sldId id="310" r:id="rId12"/>
    <p:sldId id="264" r:id="rId13"/>
    <p:sldId id="280" r:id="rId14"/>
    <p:sldId id="281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49E53-93E5-4210-AEBE-358760E6CF04}" v="2" dt="2023-01-22T13:43:53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ea Marie" userId="84f7f272df84b3c5" providerId="LiveId" clId="{B8149E53-93E5-4210-AEBE-358760E6CF04}"/>
    <pc:docChg chg="modSld">
      <pc:chgData name="Kaylea Marie" userId="84f7f272df84b3c5" providerId="LiveId" clId="{B8149E53-93E5-4210-AEBE-358760E6CF04}" dt="2023-01-22T13:45:49.820" v="2" actId="20577"/>
      <pc:docMkLst>
        <pc:docMk/>
      </pc:docMkLst>
      <pc:sldChg chg="modSp mod">
        <pc:chgData name="Kaylea Marie" userId="84f7f272df84b3c5" providerId="LiveId" clId="{B8149E53-93E5-4210-AEBE-358760E6CF04}" dt="2023-01-22T13:45:49.820" v="2" actId="20577"/>
        <pc:sldMkLst>
          <pc:docMk/>
          <pc:sldMk cId="3591968745" sldId="305"/>
        </pc:sldMkLst>
        <pc:spChg chg="mod">
          <ac:chgData name="Kaylea Marie" userId="84f7f272df84b3c5" providerId="LiveId" clId="{B8149E53-93E5-4210-AEBE-358760E6CF04}" dt="2023-01-22T13:43:53.369" v="1" actId="20577"/>
          <ac:spMkLst>
            <pc:docMk/>
            <pc:sldMk cId="3591968745" sldId="305"/>
            <ac:spMk id="2" creationId="{DCCB7730-2E59-FE32-D9B6-87C5BE4E135D}"/>
          </ac:spMkLst>
        </pc:spChg>
        <pc:spChg chg="mod">
          <ac:chgData name="Kaylea Marie" userId="84f7f272df84b3c5" providerId="LiveId" clId="{B8149E53-93E5-4210-AEBE-358760E6CF04}" dt="2023-01-22T13:45:49.820" v="2" actId="20577"/>
          <ac:spMkLst>
            <pc:docMk/>
            <pc:sldMk cId="3591968745" sldId="305"/>
            <ac:spMk id="3" creationId="{9C9DE2C8-0529-5724-BDB7-AA8BEC4027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E321B-F0B1-42D6-B915-32894476C3E7}" type="datetimeFigureOut">
              <a:t>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21B91-1924-4BE1-A04E-98980A4351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1B91-1924-4BE1-A04E-98980A435183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5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1B91-1924-4BE1-A04E-98980A435183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1B91-1924-4BE1-A04E-98980A435183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1B91-1924-4BE1-A04E-98980A435183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1B91-1924-4BE1-A04E-98980A435183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1B91-1924-4BE1-A04E-98980A435183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2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1B91-1924-4BE1-A04E-98980A435183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1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1B91-1924-4BE1-A04E-98980A435183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1B91-1924-4BE1-A04E-98980A435183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BFD7C-BB53-4A72-7EC6-FD2151D2F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51E46-1857-ADB2-14E8-2F4BE1BDA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E42B6-2E60-9509-CD9C-08B58188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8640-FC86-D60D-8228-BB5D986E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61C1E-2559-6041-0885-081CB14C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9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3768-1D36-3C5A-3DE7-CAD10A0D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41E13-B4A1-7388-A874-161AEC78D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66A2-AC6C-F818-39D0-F38FE035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19E95-8289-5EBD-0F9F-D3D4EC33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36492-B23E-2A55-F752-5048B96D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3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4EA1E-2205-2105-D162-BF42E6217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C252E-CB8C-A7C8-A106-AA08D798E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1D104-16EA-5486-6532-417CC0F6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ED65D-D012-5D80-3668-63150A03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D1A87-90DC-D46A-843F-1FC3A5BD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0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6C8A-A37D-D2ED-45C4-C7E9C3B2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3A0D-C459-19C1-29F3-905F1A60C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5C1F-7FC0-7A36-C8CA-D6C4432D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72767-E99D-07D3-6D89-2B4807E0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32C6A-2280-9006-3295-6D6B19F1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502E-6C4E-D745-FE99-77FF8F3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04AA2-15AE-6C2F-27BB-25625732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D05C6-27AB-A2EC-7D70-A17C3B7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033A1-3ABB-8F7A-05EC-31CD7B7D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60B37-9E0A-9AE3-4CED-35FAEA70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0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A034-5C89-337E-DCAF-20D86FCD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CDA1A-3203-CECB-F266-78CEDD75D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84699-189F-E559-B77F-8EA98F70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3B6FA-342E-09DF-409A-7FA716E5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D2B4A-2A37-7D28-206F-61F2F89A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CB5F4-26EB-227A-9492-0EE77841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2D9C-A721-F1E0-D231-198E30F9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CE03C-42C8-D4C2-2D1B-D9EF79A9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D2854-FBEB-8653-F88A-166278B3D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9224F-9D3E-9FF4-275C-CF87E8225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A7CB9-A2A5-1401-0568-3E45EC206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35C14-25D2-E88A-1B4B-178DAFF7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8C7A0-B01D-9FBC-C61B-3B787674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55F43-C2AF-EB09-6BAF-8B67EC4C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5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F949-E69E-0B4C-90F1-2D9B41F4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3075D-0D9E-3D0E-245B-D53A721A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B4AB7-FBB3-FBFF-1915-B8A840C5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553F9-E963-E286-5EE5-8ECE77D3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9BAE3-480D-DF12-3131-F0930928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3DE37-B7F1-E8C3-D2D9-6C8E8908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927EA-0A27-1432-0004-4E62D8EF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4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1EDB-BB70-C29C-5F3D-B8AE0319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DA9F-8A3C-80E1-4D99-97F6764EF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CAEA1-B3DC-ABAB-087D-2FD141F79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64D13-8C12-69FD-6D54-7E5A2998E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D8C1B-E970-9F40-ACD3-B1E11D91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12105-F162-CE0A-FA27-D762B48C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24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F168-C5F0-A446-ABFE-D4290B3A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6A86B-2E3F-678F-5210-06D7ECDDF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E9189-525C-7DB5-B18C-C43283ACB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98C37-939A-B4A3-E4D7-ADA066C9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79D0E-66C4-74D6-0225-F4306A39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759AA-1AA8-B027-55E4-3C46414F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9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37BB1-3EBF-A167-A116-93A7EBAC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DAB8C-1D84-57ED-0973-8D8C4D045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3B247-AB98-1D4C-8A85-1624163D6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D2E2-F60E-4FD3-A83C-B0EA916381AB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D03CE-58B3-74D4-F90B-6F0F3DBDB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4C2A9-9E99-9783-B964-E7E9927E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FA3C-71F5-4FF5-99E3-1C213251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9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pcahxNSU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2vWZKS7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S5sJw7Mf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8805F-4969-4D1F-774B-838ED6E1E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1" r="1" b="1"/>
          <a:stretch/>
        </p:blipFill>
        <p:spPr>
          <a:xfrm>
            <a:off x="2049247" y="643467"/>
            <a:ext cx="8093505" cy="5571065"/>
          </a:xfrm>
          <a:prstGeom prst="rect">
            <a:avLst/>
          </a:prstGeom>
          <a:ln>
            <a:noFill/>
          </a:ln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9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7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97" name="Arc 308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F7DFC-E9F3-59A8-2A36-9C489C8A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b="1"/>
              <a:t>Year 1 Phonics Screening Test 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Phonics Screening Check - PhonicsBloom.com">
            <a:extLst>
              <a:ext uri="{FF2B5EF4-FFF2-40B4-BE49-F238E27FC236}">
                <a16:creationId xmlns:a16="http://schemas.microsoft.com/office/drawing/2014/main" id="{7F02402C-39E1-DDE3-1714-42C14597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002" y="511293"/>
            <a:ext cx="400374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B802E-D43A-EEF1-9A19-EDF3E7050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033" y="2132815"/>
            <a:ext cx="5458838" cy="405497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dirty="0">
                <a:ea typeface="Calibri"/>
                <a:cs typeface="Calibri"/>
              </a:rPr>
              <a:t>A short reading test taken by Year 1 children in June to assess whether they have met the expected standard in Phonics. </a:t>
            </a:r>
          </a:p>
          <a:p>
            <a:endParaRPr lang="en-GB" dirty="0"/>
          </a:p>
          <a:p>
            <a:r>
              <a:rPr lang="en-GB" dirty="0"/>
              <a:t>Test contains 40 words </a:t>
            </a: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r>
              <a:rPr lang="en-GB" dirty="0"/>
              <a:t>Combination of real and nonsense words (alien words) </a:t>
            </a: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r>
              <a:rPr lang="en-GB" dirty="0"/>
              <a:t>Children who do not pass the test in Year 1 , will do another test in Year 2.</a:t>
            </a:r>
          </a:p>
          <a:p>
            <a:endParaRPr lang="en-GB" dirty="0"/>
          </a:p>
          <a:p>
            <a:r>
              <a:rPr lang="en-GB" dirty="0"/>
              <a:t>Child friendly, quick and most children enjoy demonstrating the phonics skills!</a:t>
            </a:r>
          </a:p>
        </p:txBody>
      </p:sp>
    </p:spTree>
    <p:extLst>
      <p:ext uri="{BB962C8B-B14F-4D97-AF65-F5344CB8AC3E}">
        <p14:creationId xmlns:p14="http://schemas.microsoft.com/office/powerpoint/2010/main" val="365794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2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7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04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Year 1 Phonics Screening - St Joseph's Catholic Primary School">
            <a:extLst>
              <a:ext uri="{FF2B5EF4-FFF2-40B4-BE49-F238E27FC236}">
                <a16:creationId xmlns:a16="http://schemas.microsoft.com/office/drawing/2014/main" id="{B97588BA-E322-12EA-EC40-0A862151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787697"/>
            <a:ext cx="3122143" cy="21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0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Year 1 Phonics Screening - St Joseph's Catholic Primary School">
            <a:extLst>
              <a:ext uri="{FF2B5EF4-FFF2-40B4-BE49-F238E27FC236}">
                <a16:creationId xmlns:a16="http://schemas.microsoft.com/office/drawing/2014/main" id="{D3D8E0F0-3C92-2A96-50B6-034D8CD92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3853014"/>
            <a:ext cx="3104943" cy="22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9A5AE-0E2D-2896-90DC-05331F58F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6" y="1137158"/>
            <a:ext cx="3252903" cy="4597744"/>
          </a:xfrm>
          <a:prstGeom prst="rect">
            <a:avLst/>
          </a:prstGeom>
        </p:spPr>
      </p:pic>
      <p:sp>
        <p:nvSpPr>
          <p:cNvPr id="4111" name="Rectangle 4110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EB8DE-498C-402A-435C-AF1435D60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18" y="1153291"/>
            <a:ext cx="3252903" cy="45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4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7730-2E59-FE32-D9B6-87C5BE4E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05" y="291742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DE2C8-0529-5724-BDB7-AA8BEC40279C}"/>
              </a:ext>
            </a:extLst>
          </p:cNvPr>
          <p:cNvSpPr txBox="1"/>
          <p:nvPr/>
        </p:nvSpPr>
        <p:spPr>
          <a:xfrm>
            <a:off x="3389201" y="3312314"/>
            <a:ext cx="5413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out for communication regarding follow up Parent support reading workshops.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If you have any further questions please email the school office who will </a:t>
            </a:r>
            <a:r>
              <a:rPr lang="en-GB"/>
              <a:t>forward your </a:t>
            </a:r>
            <a:r>
              <a:rPr lang="en-GB" dirty="0"/>
              <a:t>questions to your child’s class teacher. </a:t>
            </a:r>
          </a:p>
        </p:txBody>
      </p:sp>
    </p:spTree>
    <p:extLst>
      <p:ext uri="{BB962C8B-B14F-4D97-AF65-F5344CB8AC3E}">
        <p14:creationId xmlns:p14="http://schemas.microsoft.com/office/powerpoint/2010/main" val="35919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A182D396-EC2D-4435-A2E7-2BE57CF6A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85B6A842-7411-4FE2-A63A-C0643166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14000"/>
          </a:xfrm>
          <a:custGeom>
            <a:avLst/>
            <a:gdLst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563475 w 12192000"/>
              <a:gd name="connsiteY15" fmla="*/ 2792135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60312 w 12192000"/>
              <a:gd name="connsiteY22" fmla="*/ 32121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305050 w 12192000"/>
              <a:gd name="connsiteY21" fmla="*/ 31623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73250 w 12192000"/>
              <a:gd name="connsiteY23" fmla="*/ 31623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9177 w 12192000"/>
              <a:gd name="connsiteY14" fmla="*/ 2907018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85543 w 12192000"/>
              <a:gd name="connsiteY13" fmla="*/ 3085728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112013 w 12192000"/>
              <a:gd name="connsiteY19" fmla="*/ 2847448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3414000">
                <a:moveTo>
                  <a:pt x="0" y="0"/>
                </a:moveTo>
                <a:lnTo>
                  <a:pt x="12192000" y="0"/>
                </a:lnTo>
                <a:lnTo>
                  <a:pt x="12192000" y="3363677"/>
                </a:lnTo>
                <a:lnTo>
                  <a:pt x="12141171" y="3348643"/>
                </a:lnTo>
                <a:cubicBezTo>
                  <a:pt x="12130340" y="3352656"/>
                  <a:pt x="12120137" y="3342208"/>
                  <a:pt x="12096804" y="3337419"/>
                </a:cubicBezTo>
                <a:cubicBezTo>
                  <a:pt x="12073471" y="3332630"/>
                  <a:pt x="12025984" y="3353421"/>
                  <a:pt x="12001172" y="3319906"/>
                </a:cubicBezTo>
                <a:cubicBezTo>
                  <a:pt x="11931984" y="3317322"/>
                  <a:pt x="11987030" y="3316977"/>
                  <a:pt x="11929171" y="3326226"/>
                </a:cubicBezTo>
                <a:cubicBezTo>
                  <a:pt x="11931062" y="3332410"/>
                  <a:pt x="11821861" y="3285262"/>
                  <a:pt x="11820782" y="3289139"/>
                </a:cubicBezTo>
                <a:lnTo>
                  <a:pt x="11760586" y="3251827"/>
                </a:lnTo>
                <a:cubicBezTo>
                  <a:pt x="11725035" y="3246909"/>
                  <a:pt x="11677570" y="3253905"/>
                  <a:pt x="11653933" y="3237073"/>
                </a:cubicBezTo>
                <a:cubicBezTo>
                  <a:pt x="11648284" y="3237361"/>
                  <a:pt x="11597503" y="3198993"/>
                  <a:pt x="11577355" y="3211512"/>
                </a:cubicBezTo>
                <a:cubicBezTo>
                  <a:pt x="11529762" y="3203503"/>
                  <a:pt x="11537361" y="3169633"/>
                  <a:pt x="11462173" y="3157413"/>
                </a:cubicBezTo>
                <a:cubicBezTo>
                  <a:pt x="11410782" y="3145332"/>
                  <a:pt x="11394963" y="3124923"/>
                  <a:pt x="11336983" y="3096805"/>
                </a:cubicBezTo>
                <a:cubicBezTo>
                  <a:pt x="11307545" y="3084857"/>
                  <a:pt x="11278574" y="3101437"/>
                  <a:pt x="11255758" y="3091685"/>
                </a:cubicBezTo>
                <a:cubicBezTo>
                  <a:pt x="11232943" y="3081933"/>
                  <a:pt x="11238810" y="3066090"/>
                  <a:pt x="11200090" y="3038291"/>
                </a:cubicBezTo>
                <a:cubicBezTo>
                  <a:pt x="11153789" y="3006660"/>
                  <a:pt x="11084773" y="2967348"/>
                  <a:pt x="11053220" y="2918932"/>
                </a:cubicBezTo>
                <a:cubicBezTo>
                  <a:pt x="11009753" y="2888387"/>
                  <a:pt x="10991742" y="2867291"/>
                  <a:pt x="10939288" y="2855023"/>
                </a:cubicBezTo>
                <a:cubicBezTo>
                  <a:pt x="10775958" y="2834655"/>
                  <a:pt x="10755286" y="2847290"/>
                  <a:pt x="10744450" y="2833410"/>
                </a:cubicBezTo>
                <a:cubicBezTo>
                  <a:pt x="10732967" y="2835610"/>
                  <a:pt x="10488076" y="2783584"/>
                  <a:pt x="10343114" y="2798726"/>
                </a:cubicBezTo>
                <a:cubicBezTo>
                  <a:pt x="10237708" y="2801066"/>
                  <a:pt x="10137651" y="2840908"/>
                  <a:pt x="10082228" y="2811706"/>
                </a:cubicBezTo>
                <a:cubicBezTo>
                  <a:pt x="10002977" y="2836117"/>
                  <a:pt x="10065027" y="2834240"/>
                  <a:pt x="9724642" y="2837965"/>
                </a:cubicBezTo>
                <a:cubicBezTo>
                  <a:pt x="9384257" y="2841690"/>
                  <a:pt x="8208254" y="2743821"/>
                  <a:pt x="8039917" y="2834055"/>
                </a:cubicBezTo>
                <a:cubicBezTo>
                  <a:pt x="7683020" y="2867979"/>
                  <a:pt x="7380768" y="2943417"/>
                  <a:pt x="6923165" y="2920979"/>
                </a:cubicBezTo>
                <a:cubicBezTo>
                  <a:pt x="5970797" y="2826377"/>
                  <a:pt x="4381148" y="3024063"/>
                  <a:pt x="3308916" y="3049911"/>
                </a:cubicBezTo>
                <a:cubicBezTo>
                  <a:pt x="2539230" y="3090131"/>
                  <a:pt x="2490112" y="3162141"/>
                  <a:pt x="2279650" y="3187700"/>
                </a:cubicBezTo>
                <a:cubicBezTo>
                  <a:pt x="2069188" y="3213259"/>
                  <a:pt x="2113875" y="3207496"/>
                  <a:pt x="2046142" y="3203263"/>
                </a:cubicBezTo>
                <a:cubicBezTo>
                  <a:pt x="1978409" y="3199030"/>
                  <a:pt x="1916122" y="3198915"/>
                  <a:pt x="1835150" y="3200400"/>
                </a:cubicBezTo>
                <a:cubicBezTo>
                  <a:pt x="1728778" y="3151085"/>
                  <a:pt x="1655086" y="3208292"/>
                  <a:pt x="1560312" y="3212173"/>
                </a:cubicBezTo>
                <a:cubicBezTo>
                  <a:pt x="1488788" y="3201117"/>
                  <a:pt x="1381396" y="3228826"/>
                  <a:pt x="1304604" y="3185587"/>
                </a:cubicBezTo>
                <a:cubicBezTo>
                  <a:pt x="1214758" y="3240983"/>
                  <a:pt x="1240861" y="3204815"/>
                  <a:pt x="1160924" y="3219675"/>
                </a:cubicBezTo>
                <a:cubicBezTo>
                  <a:pt x="1120940" y="3215838"/>
                  <a:pt x="1029088" y="3185515"/>
                  <a:pt x="909691" y="3216917"/>
                </a:cubicBezTo>
                <a:cubicBezTo>
                  <a:pt x="894584" y="3261614"/>
                  <a:pt x="794971" y="3221232"/>
                  <a:pt x="764022" y="3235844"/>
                </a:cubicBezTo>
                <a:cubicBezTo>
                  <a:pt x="713144" y="3261930"/>
                  <a:pt x="769147" y="3237497"/>
                  <a:pt x="701916" y="3250221"/>
                </a:cubicBezTo>
                <a:cubicBezTo>
                  <a:pt x="644189" y="3215026"/>
                  <a:pt x="469866" y="3373155"/>
                  <a:pt x="408703" y="3323459"/>
                </a:cubicBezTo>
                <a:cubicBezTo>
                  <a:pt x="401506" y="3343302"/>
                  <a:pt x="389128" y="3337529"/>
                  <a:pt x="369867" y="3339093"/>
                </a:cubicBezTo>
                <a:cubicBezTo>
                  <a:pt x="365490" y="3372373"/>
                  <a:pt x="330308" y="3346613"/>
                  <a:pt x="318912" y="3367911"/>
                </a:cubicBezTo>
                <a:cubicBezTo>
                  <a:pt x="256532" y="3381125"/>
                  <a:pt x="186613" y="3396059"/>
                  <a:pt x="119549" y="3404650"/>
                </a:cubicBezTo>
                <a:lnTo>
                  <a:pt x="0" y="3414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4384D4-FA04-9074-1729-7F4595BE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7" y="496608"/>
            <a:ext cx="9484658" cy="811838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Letter Names vs Letter Sounds </a:t>
            </a:r>
            <a:endParaRPr lang="en-GB" sz="4000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B0E1A1AC-EF07-4431-B59B-BD97DC048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1158" y="1598654"/>
            <a:ext cx="8352430" cy="25478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4" descr="dog woof clipart - Clip Art Library">
            <a:extLst>
              <a:ext uri="{FF2B5EF4-FFF2-40B4-BE49-F238E27FC236}">
                <a16:creationId xmlns:a16="http://schemas.microsoft.com/office/drawing/2014/main" id="{67D90E6C-FB89-75B5-9B24-A300BCFC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755" y="2414725"/>
            <a:ext cx="2582971" cy="9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heep Bleating, Cute Cartoon Farm Animal Making Baa Sound Vector  Illustration Stock Vector - Illustration of animal, barnyard: 142907245">
            <a:extLst>
              <a:ext uri="{FF2B5EF4-FFF2-40B4-BE49-F238E27FC236}">
                <a16:creationId xmlns:a16="http://schemas.microsoft.com/office/drawing/2014/main" id="{90F15416-048B-597C-0A52-E9772DA4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2016" y="1768791"/>
            <a:ext cx="2195892" cy="21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r Cat Stock Illustration - Download Image Now - Domestic Cat, Meowing,  Cartoon - iStock">
            <a:extLst>
              <a:ext uri="{FF2B5EF4-FFF2-40B4-BE49-F238E27FC236}">
                <a16:creationId xmlns:a16="http://schemas.microsoft.com/office/drawing/2014/main" id="{C1003973-D24C-EB8F-7C76-3CC3F27A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993" y="1768782"/>
            <a:ext cx="2195893" cy="219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D4E8-8CEE-053B-9095-8D9968BB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3" y="4231960"/>
            <a:ext cx="11927840" cy="9040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1800" dirty="0"/>
              <a:t>One way to explain the difference between letters names and sounds is by saying the name of the animal is a ‘dog’ and the sound the animal makes is ‘woof’. </a:t>
            </a:r>
          </a:p>
          <a:p>
            <a:pPr algn="ctr"/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0AC6D-8721-C2C6-DE78-705E85126A96}"/>
              </a:ext>
            </a:extLst>
          </p:cNvPr>
          <p:cNvSpPr txBox="1"/>
          <p:nvPr/>
        </p:nvSpPr>
        <p:spPr>
          <a:xfrm>
            <a:off x="275303" y="5845906"/>
            <a:ext cx="11652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dirty="0"/>
              <a:t>When we sing the alphabet song we are teaching the children about the letter ‘names’. We then teach the letter sounds (phonemes) in a carefully structured sequence of lessons. A ‘phoneme’ is the word we use to refer to the sound each letter makes. When we teach each phoneme it is important we use the ‘pure sound’.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8F70F6-D6BC-5375-3071-41BE719AF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38" y="4763354"/>
            <a:ext cx="2143669" cy="10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2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FFB57-F0A3-BDB4-11E8-813A9766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545754"/>
            <a:ext cx="3644489" cy="24144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Pure Sounds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183BA-7F31-9632-FF15-4D7714941A11}"/>
              </a:ext>
            </a:extLst>
          </p:cNvPr>
          <p:cNvSpPr txBox="1"/>
          <p:nvPr/>
        </p:nvSpPr>
        <p:spPr>
          <a:xfrm>
            <a:off x="5129190" y="2848275"/>
            <a:ext cx="6886026" cy="52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b="0" i="0" dirty="0">
                <a:effectLst/>
              </a:rPr>
              <a:t>Pure sound in phonics is </a:t>
            </a:r>
            <a:r>
              <a:rPr lang="en-US" sz="2200" b="1" i="0" dirty="0">
                <a:effectLst/>
              </a:rPr>
              <a:t>the pronunciation of each letter sound clearly and distinctly without adding additional sounds to the end</a:t>
            </a:r>
            <a:r>
              <a:rPr lang="en-US" sz="2200" b="0" i="0" dirty="0">
                <a:effectLst/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b="0" i="0" dirty="0">
                <a:effectLst/>
              </a:rPr>
              <a:t>For instance, the /f/ sound is pronounced as 'f' and not '</a:t>
            </a:r>
            <a:r>
              <a:rPr lang="en-US" sz="2200" b="0" i="0" dirty="0" err="1">
                <a:effectLst/>
              </a:rPr>
              <a:t>fuh</a:t>
            </a:r>
            <a:r>
              <a:rPr lang="en-US" sz="2200" b="0" i="0" dirty="0">
                <a:effectLst/>
              </a:rPr>
              <a:t>. An understanding of pure sounds will help children to blend and segment words.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623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D4BD2-570C-EAC8-8823-E13D865ADCC7}"/>
              </a:ext>
            </a:extLst>
          </p:cNvPr>
          <p:cNvSpPr txBox="1"/>
          <p:nvPr/>
        </p:nvSpPr>
        <p:spPr>
          <a:xfrm>
            <a:off x="1854878" y="5015184"/>
            <a:ext cx="8276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Click Here </a:t>
            </a:r>
            <a:r>
              <a:rPr lang="en-GB" dirty="0"/>
              <a:t> to see the correct pronunciation of the Phase 2 pure sounds* </a:t>
            </a:r>
          </a:p>
          <a:p>
            <a:pPr algn="ctr"/>
            <a:endParaRPr lang="en-GB" dirty="0"/>
          </a:p>
          <a:p>
            <a:pPr algn="ctr"/>
            <a:r>
              <a:rPr lang="en-GB" sz="1200" dirty="0"/>
              <a:t>*We do not follow the Twinkl Phonic programme but this video is an accurate representation of how to pronounce the sounds.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71E78-5687-067A-9059-189EC5C7A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958" y="78932"/>
            <a:ext cx="6982991" cy="49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F1A9B8-E86F-CFD5-1E57-003654EE2960}"/>
              </a:ext>
            </a:extLst>
          </p:cNvPr>
          <p:cNvSpPr txBox="1"/>
          <p:nvPr/>
        </p:nvSpPr>
        <p:spPr>
          <a:xfrm>
            <a:off x="2141035" y="5117068"/>
            <a:ext cx="8159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Click Here </a:t>
            </a:r>
            <a:r>
              <a:rPr lang="en-GB" dirty="0"/>
              <a:t>to see the correct pronunciation of the Phase 3 pure sounds*</a:t>
            </a:r>
          </a:p>
          <a:p>
            <a:pPr algn="ctr"/>
            <a:r>
              <a:rPr lang="en-GB" sz="1200" dirty="0"/>
              <a:t>*We do not follow the Twinkl Phonic programme but this video is an accurate representation of how to pronounce the sounds. </a:t>
            </a:r>
          </a:p>
          <a:p>
            <a:pPr algn="ctr"/>
            <a:r>
              <a:rPr lang="en-GB" dirty="0"/>
              <a:t> </a:t>
            </a:r>
          </a:p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CCD67-10E2-CBAE-851C-9D6185052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17" y="212548"/>
            <a:ext cx="6875365" cy="490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F3C9F-FE2F-8DE4-187C-EEB66237E5DD}"/>
              </a:ext>
            </a:extLst>
          </p:cNvPr>
          <p:cNvSpPr txBox="1"/>
          <p:nvPr/>
        </p:nvSpPr>
        <p:spPr>
          <a:xfrm>
            <a:off x="1484923" y="5096802"/>
            <a:ext cx="811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Click Here</a:t>
            </a:r>
            <a:r>
              <a:rPr lang="en-GB" dirty="0"/>
              <a:t> to see the correct pronunciation of the Phase 5 pure sounds*</a:t>
            </a:r>
          </a:p>
          <a:p>
            <a:pPr algn="ctr"/>
            <a:r>
              <a:rPr lang="en-GB" sz="1200" dirty="0"/>
              <a:t>*We do not follow the Twinkl Phonic programme but this video is an accurate representation of how to pronounce the sounds.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632B2-F701-1035-2AB7-2C92A9BF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614" y="106238"/>
            <a:ext cx="6738955" cy="48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F3B54-890C-AC9B-843A-63691E10E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76" y="165274"/>
            <a:ext cx="7644701" cy="53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8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C0C1-1464-D3A8-19CB-256DE24D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3" y="88491"/>
            <a:ext cx="10515600" cy="737419"/>
          </a:xfrm>
        </p:spPr>
        <p:txBody>
          <a:bodyPr/>
          <a:lstStyle/>
          <a:p>
            <a:pPr algn="ctr"/>
            <a:r>
              <a:rPr lang="en-GB" dirty="0"/>
              <a:t>Tricky Words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254F0D-D487-9EB7-5B03-87912084E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51035"/>
              </p:ext>
            </p:extLst>
          </p:nvPr>
        </p:nvGraphicFramePr>
        <p:xfrm>
          <a:off x="317499" y="1690688"/>
          <a:ext cx="11392720" cy="4965752"/>
        </p:xfrm>
        <a:graphic>
          <a:graphicData uri="http://schemas.openxmlformats.org/drawingml/2006/table">
            <a:tbl>
              <a:tblPr firstRow="1" bandRow="1">
                <a:solidFill>
                  <a:srgbClr val="CC00FF"/>
                </a:solidFill>
                <a:tableStyleId>{5C22544A-7EE6-4342-B048-85BDC9FD1C3A}</a:tableStyleId>
              </a:tblPr>
              <a:tblGrid>
                <a:gridCol w="1658785">
                  <a:extLst>
                    <a:ext uri="{9D8B030D-6E8A-4147-A177-3AD203B41FA5}">
                      <a16:colId xmlns:a16="http://schemas.microsoft.com/office/drawing/2014/main" val="1433654565"/>
                    </a:ext>
                  </a:extLst>
                </a:gridCol>
                <a:gridCol w="2163097">
                  <a:extLst>
                    <a:ext uri="{9D8B030D-6E8A-4147-A177-3AD203B41FA5}">
                      <a16:colId xmlns:a16="http://schemas.microsoft.com/office/drawing/2014/main" val="1649573366"/>
                    </a:ext>
                  </a:extLst>
                </a:gridCol>
                <a:gridCol w="2241754">
                  <a:extLst>
                    <a:ext uri="{9D8B030D-6E8A-4147-A177-3AD203B41FA5}">
                      <a16:colId xmlns:a16="http://schemas.microsoft.com/office/drawing/2014/main" val="3235035015"/>
                    </a:ext>
                  </a:extLst>
                </a:gridCol>
                <a:gridCol w="1671484">
                  <a:extLst>
                    <a:ext uri="{9D8B030D-6E8A-4147-A177-3AD203B41FA5}">
                      <a16:colId xmlns:a16="http://schemas.microsoft.com/office/drawing/2014/main" val="4153537571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207874095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2637477195"/>
                    </a:ext>
                  </a:extLst>
                </a:gridCol>
              </a:tblGrid>
              <a:tr h="377156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Phase 2</a:t>
                      </a:r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Phase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Phase 4</a:t>
                      </a:r>
                      <a:endParaRPr lang="en-GB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/>
                        <a:t>Phase 5 </a:t>
                      </a:r>
                      <a:endParaRPr lang="en-GB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35312"/>
                  </a:ext>
                </a:extLst>
              </a:tr>
              <a:tr h="4588596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to </a:t>
                      </a:r>
                    </a:p>
                    <a:p>
                      <a:pPr algn="ctr"/>
                      <a:r>
                        <a:rPr lang="en-GB"/>
                        <a:t>the </a:t>
                      </a:r>
                    </a:p>
                    <a:p>
                      <a:pPr algn="ctr"/>
                      <a:r>
                        <a:rPr lang="en-GB"/>
                        <a:t>no </a:t>
                      </a:r>
                    </a:p>
                    <a:p>
                      <a:pPr algn="ctr"/>
                      <a:r>
                        <a:rPr lang="en-GB"/>
                        <a:t>go </a:t>
                      </a:r>
                    </a:p>
                    <a:p>
                      <a:pPr algn="ctr"/>
                      <a:r>
                        <a:rPr lang="en-GB"/>
                        <a:t>I </a:t>
                      </a:r>
                    </a:p>
                    <a:p>
                      <a:pPr algn="ctr"/>
                      <a:r>
                        <a:rPr lang="en-GB"/>
                        <a:t>into </a:t>
                      </a:r>
                    </a:p>
                    <a:p>
                      <a:pPr algn="ctr"/>
                      <a:r>
                        <a:rPr lang="en-GB"/>
                        <a:t>her </a:t>
                      </a:r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/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me </a:t>
                      </a:r>
                    </a:p>
                    <a:p>
                      <a:pPr algn="ctr"/>
                      <a:r>
                        <a:rPr lang="en-GB"/>
                        <a:t>be </a:t>
                      </a:r>
                    </a:p>
                    <a:p>
                      <a:pPr algn="ctr"/>
                      <a:r>
                        <a:rPr lang="en-GB"/>
                        <a:t>he </a:t>
                      </a:r>
                    </a:p>
                    <a:p>
                      <a:pPr algn="ctr"/>
                      <a:r>
                        <a:rPr lang="en-GB"/>
                        <a:t>my </a:t>
                      </a:r>
                    </a:p>
                    <a:p>
                      <a:pPr algn="ctr"/>
                      <a:r>
                        <a:rPr lang="en-GB"/>
                        <a:t>by </a:t>
                      </a:r>
                    </a:p>
                    <a:p>
                      <a:pPr algn="ctr"/>
                      <a:r>
                        <a:rPr lang="en-GB"/>
                        <a:t>she </a:t>
                      </a:r>
                    </a:p>
                    <a:p>
                      <a:pPr algn="ctr"/>
                      <a:r>
                        <a:rPr lang="en-GB"/>
                        <a:t>they </a:t>
                      </a:r>
                    </a:p>
                    <a:p>
                      <a:pPr algn="ctr"/>
                      <a:r>
                        <a:rPr lang="en-GB"/>
                        <a:t>we </a:t>
                      </a:r>
                    </a:p>
                    <a:p>
                      <a:pPr algn="ctr"/>
                      <a:r>
                        <a:rPr lang="en-GB"/>
                        <a:t>are </a:t>
                      </a:r>
                    </a:p>
                    <a:p>
                      <a:pPr algn="ctr"/>
                      <a:r>
                        <a:rPr lang="en-GB"/>
                        <a:t>you </a:t>
                      </a:r>
                    </a:p>
                    <a:p>
                      <a:pPr algn="ctr"/>
                      <a:r>
                        <a:rPr lang="en-GB"/>
                        <a:t>all </a:t>
                      </a:r>
                    </a:p>
                    <a:p>
                      <a:pPr algn="ctr"/>
                      <a:r>
                        <a:rPr lang="en-GB"/>
                        <a:t>was </a:t>
                      </a:r>
                    </a:p>
                    <a:p>
                      <a:pPr algn="ctr"/>
                      <a:r>
                        <a:rPr lang="en-GB"/>
                        <a:t>give </a:t>
                      </a:r>
                    </a:p>
                    <a:p>
                      <a:pPr algn="ctr"/>
                      <a:r>
                        <a:rPr lang="en-GB"/>
                        <a:t>live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said </a:t>
                      </a:r>
                    </a:p>
                    <a:p>
                      <a:pPr algn="ctr"/>
                      <a:r>
                        <a:rPr lang="en-GB" dirty="0"/>
                        <a:t>have </a:t>
                      </a:r>
                    </a:p>
                    <a:p>
                      <a:pPr algn="ctr"/>
                      <a:r>
                        <a:rPr lang="en-GB" dirty="0"/>
                        <a:t>like </a:t>
                      </a:r>
                    </a:p>
                    <a:p>
                      <a:pPr algn="ctr"/>
                      <a:r>
                        <a:rPr lang="en-GB" dirty="0"/>
                        <a:t>so </a:t>
                      </a:r>
                    </a:p>
                    <a:p>
                      <a:pPr algn="ctr"/>
                      <a:r>
                        <a:rPr lang="en-GB" dirty="0"/>
                        <a:t>do </a:t>
                      </a:r>
                    </a:p>
                    <a:p>
                      <a:pPr algn="ctr"/>
                      <a:r>
                        <a:rPr lang="en-GB" dirty="0"/>
                        <a:t>some </a:t>
                      </a:r>
                    </a:p>
                    <a:p>
                      <a:pPr algn="ctr"/>
                      <a:r>
                        <a:rPr lang="en-GB" dirty="0"/>
                        <a:t>come </a:t>
                      </a:r>
                    </a:p>
                    <a:p>
                      <a:pPr algn="ctr"/>
                      <a:r>
                        <a:rPr lang="en-GB" dirty="0"/>
                        <a:t>were </a:t>
                      </a:r>
                    </a:p>
                    <a:p>
                      <a:pPr algn="ctr"/>
                      <a:r>
                        <a:rPr lang="en-GB" dirty="0"/>
                        <a:t>there </a:t>
                      </a:r>
                    </a:p>
                    <a:p>
                      <a:pPr algn="ctr"/>
                      <a:r>
                        <a:rPr lang="en-GB" dirty="0"/>
                        <a:t>little </a:t>
                      </a:r>
                    </a:p>
                    <a:p>
                      <a:pPr algn="ctr"/>
                      <a:r>
                        <a:rPr lang="en-GB" dirty="0"/>
                        <a:t>one </a:t>
                      </a:r>
                    </a:p>
                    <a:p>
                      <a:pPr algn="ctr"/>
                      <a:r>
                        <a:rPr lang="en-GB" dirty="0"/>
                        <a:t>when </a:t>
                      </a:r>
                    </a:p>
                    <a:p>
                      <a:pPr algn="ctr"/>
                      <a:r>
                        <a:rPr lang="en-GB" dirty="0"/>
                        <a:t>out </a:t>
                      </a:r>
                    </a:p>
                    <a:p>
                      <a:pPr algn="ctr"/>
                      <a:r>
                        <a:rPr lang="en-GB" dirty="0"/>
                        <a:t>what </a:t>
                      </a:r>
                    </a:p>
                  </a:txBody>
                  <a:tcP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oh </a:t>
                      </a:r>
                    </a:p>
                    <a:p>
                      <a:pPr algn="ctr"/>
                      <a:r>
                        <a:rPr lang="en-GB" dirty="0"/>
                        <a:t>their </a:t>
                      </a:r>
                    </a:p>
                    <a:p>
                      <a:pPr algn="ctr"/>
                      <a:r>
                        <a:rPr lang="en-GB" dirty="0"/>
                        <a:t>people </a:t>
                      </a:r>
                    </a:p>
                    <a:p>
                      <a:pPr algn="ctr"/>
                      <a:r>
                        <a:rPr lang="en-GB" dirty="0"/>
                        <a:t>Mr </a:t>
                      </a:r>
                    </a:p>
                    <a:p>
                      <a:pPr algn="ctr"/>
                      <a:r>
                        <a:rPr lang="en-GB" dirty="0"/>
                        <a:t>Mrs </a:t>
                      </a:r>
                    </a:p>
                    <a:p>
                      <a:pPr algn="ctr"/>
                      <a:r>
                        <a:rPr lang="en-GB" dirty="0"/>
                        <a:t>Ms </a:t>
                      </a:r>
                    </a:p>
                    <a:p>
                      <a:pPr algn="ctr"/>
                      <a:r>
                        <a:rPr lang="en-GB" dirty="0"/>
                        <a:t>looked </a:t>
                      </a:r>
                    </a:p>
                    <a:p>
                      <a:pPr algn="ctr"/>
                      <a:r>
                        <a:rPr lang="en-GB" dirty="0"/>
                        <a:t>called </a:t>
                      </a:r>
                    </a:p>
                    <a:p>
                      <a:pPr algn="ctr"/>
                      <a:r>
                        <a:rPr lang="en-GB" dirty="0"/>
                        <a:t>asked </a:t>
                      </a:r>
                    </a:p>
                    <a:p>
                      <a:pPr algn="ctr"/>
                      <a:r>
                        <a:rPr lang="en-GB" dirty="0"/>
                        <a:t>water </a:t>
                      </a:r>
                    </a:p>
                    <a:p>
                      <a:pPr algn="ctr"/>
                      <a:r>
                        <a:rPr lang="en-GB" dirty="0"/>
                        <a:t>where </a:t>
                      </a:r>
                    </a:p>
                    <a:p>
                      <a:pPr algn="ctr"/>
                      <a:r>
                        <a:rPr lang="en-GB" dirty="0"/>
                        <a:t>who </a:t>
                      </a:r>
                    </a:p>
                    <a:p>
                      <a:pPr algn="ctr"/>
                      <a:r>
                        <a:rPr lang="en-GB" dirty="0"/>
                        <a:t>again</a:t>
                      </a:r>
                    </a:p>
                    <a:p>
                      <a:pPr algn="ctr"/>
                      <a:r>
                        <a:rPr lang="en-GB" dirty="0"/>
                        <a:t> 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thought</a:t>
                      </a:r>
                    </a:p>
                    <a:p>
                      <a:pPr algn="ctr"/>
                      <a:r>
                        <a:rPr lang="en-GB" dirty="0"/>
                        <a:t> through</a:t>
                      </a:r>
                    </a:p>
                    <a:p>
                      <a:pPr algn="ctr"/>
                      <a:r>
                        <a:rPr lang="en-GB" dirty="0"/>
                        <a:t> work</a:t>
                      </a:r>
                    </a:p>
                    <a:p>
                      <a:pPr algn="ctr"/>
                      <a:r>
                        <a:rPr lang="en-GB" dirty="0"/>
                        <a:t> laughed</a:t>
                      </a:r>
                    </a:p>
                    <a:p>
                      <a:pPr algn="ctr"/>
                      <a:r>
                        <a:rPr lang="en-GB" dirty="0"/>
                        <a:t> because</a:t>
                      </a:r>
                    </a:p>
                    <a:p>
                      <a:pPr algn="ctr"/>
                      <a:r>
                        <a:rPr lang="en-GB" dirty="0"/>
                        <a:t> Thursday</a:t>
                      </a:r>
                    </a:p>
                    <a:p>
                      <a:pPr algn="ctr"/>
                      <a:r>
                        <a:rPr lang="en-GB" dirty="0"/>
                        <a:t> Saturday</a:t>
                      </a:r>
                    </a:p>
                    <a:p>
                      <a:pPr algn="ctr"/>
                      <a:r>
                        <a:rPr lang="en-GB" dirty="0"/>
                        <a:t> Thirteen</a:t>
                      </a:r>
                    </a:p>
                    <a:p>
                      <a:pPr algn="ctr"/>
                      <a:r>
                        <a:rPr lang="en-GB" dirty="0"/>
                        <a:t> thirty</a:t>
                      </a:r>
                    </a:p>
                    <a:p>
                      <a:pPr algn="ctr"/>
                      <a:r>
                        <a:rPr lang="en-GB" dirty="0"/>
                        <a:t> different</a:t>
                      </a:r>
                    </a:p>
                    <a:p>
                      <a:pPr algn="ctr"/>
                      <a:r>
                        <a:rPr lang="en-GB" dirty="0"/>
                        <a:t> any</a:t>
                      </a:r>
                    </a:p>
                    <a:p>
                      <a:pPr algn="ctr"/>
                      <a:r>
                        <a:rPr lang="en-GB" dirty="0"/>
                        <a:t> many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eyes</a:t>
                      </a:r>
                    </a:p>
                    <a:p>
                      <a:pPr algn="ctr"/>
                      <a:r>
                        <a:rPr lang="en-GB" dirty="0"/>
                        <a:t> friends</a:t>
                      </a:r>
                    </a:p>
                    <a:p>
                      <a:pPr algn="ctr"/>
                      <a:r>
                        <a:rPr lang="en-GB" dirty="0"/>
                        <a:t> two</a:t>
                      </a:r>
                    </a:p>
                    <a:p>
                      <a:pPr algn="ctr"/>
                      <a:r>
                        <a:rPr lang="en-GB" dirty="0"/>
                        <a:t> once</a:t>
                      </a:r>
                    </a:p>
                    <a:p>
                      <a:pPr algn="ctr"/>
                      <a:r>
                        <a:rPr lang="en-GB" dirty="0"/>
                        <a:t> great</a:t>
                      </a:r>
                    </a:p>
                    <a:p>
                      <a:pPr algn="ctr"/>
                      <a:r>
                        <a:rPr lang="en-GB" dirty="0"/>
                        <a:t> clothes</a:t>
                      </a:r>
                    </a:p>
                    <a:p>
                      <a:pPr algn="ctr"/>
                      <a:r>
                        <a:rPr lang="en-GB" dirty="0"/>
                        <a:t> it’s</a:t>
                      </a:r>
                    </a:p>
                    <a:p>
                      <a:pPr algn="ctr"/>
                      <a:r>
                        <a:rPr lang="en-GB" dirty="0"/>
                        <a:t> I’m</a:t>
                      </a:r>
                    </a:p>
                    <a:p>
                      <a:pPr algn="ctr"/>
                      <a:r>
                        <a:rPr lang="en-GB" dirty="0"/>
                        <a:t> I’ll</a:t>
                      </a:r>
                    </a:p>
                    <a:p>
                      <a:pPr algn="ctr"/>
                      <a:r>
                        <a:rPr lang="en-GB" dirty="0"/>
                        <a:t> I’ve</a:t>
                      </a:r>
                    </a:p>
                    <a:p>
                      <a:pPr algn="ctr"/>
                      <a:r>
                        <a:rPr lang="en-GB" dirty="0"/>
                        <a:t> don’t</a:t>
                      </a:r>
                    </a:p>
                    <a:p>
                      <a:pPr algn="ctr"/>
                      <a:r>
                        <a:rPr lang="en-GB" dirty="0"/>
                        <a:t> can’t</a:t>
                      </a:r>
                    </a:p>
                    <a:p>
                      <a:pPr algn="ctr"/>
                      <a:r>
                        <a:rPr lang="en-GB" dirty="0"/>
                        <a:t> didn’t</a:t>
                      </a:r>
                    </a:p>
                    <a:p>
                      <a:pPr algn="ctr"/>
                      <a:r>
                        <a:rPr lang="en-GB" dirty="0"/>
                        <a:t> first</a:t>
                      </a:r>
                    </a:p>
                    <a:p>
                      <a:pPr algn="ctr"/>
                      <a:r>
                        <a:rPr lang="en-GB" dirty="0"/>
                        <a:t> second</a:t>
                      </a:r>
                    </a:p>
                    <a:p>
                      <a:pPr algn="ctr"/>
                      <a:r>
                        <a:rPr lang="en-GB" dirty="0"/>
                        <a:t> third 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830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7A66C8-5594-5DFF-1B17-C03B6A6D0381}"/>
              </a:ext>
            </a:extLst>
          </p:cNvPr>
          <p:cNvSpPr txBox="1"/>
          <p:nvPr/>
        </p:nvSpPr>
        <p:spPr>
          <a:xfrm>
            <a:off x="488130" y="767358"/>
            <a:ext cx="11051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Tricky words are words with an irregular spelling.</a:t>
            </a:r>
          </a:p>
          <a:p>
            <a:pPr algn="ctr"/>
            <a:r>
              <a:rPr lang="en-GB" i="1" dirty="0"/>
              <a:t> They are not fully decodable using the phonics skills taught at the point in which the tricky word introduced.</a:t>
            </a:r>
          </a:p>
          <a:p>
            <a:pPr algn="ctr"/>
            <a:r>
              <a:rPr lang="en-GB" i="1" dirty="0"/>
              <a:t>They are gradually introduced throughout the phonics programme.  </a:t>
            </a:r>
          </a:p>
        </p:txBody>
      </p:sp>
    </p:spTree>
    <p:extLst>
      <p:ext uri="{BB962C8B-B14F-4D97-AF65-F5344CB8AC3E}">
        <p14:creationId xmlns:p14="http://schemas.microsoft.com/office/powerpoint/2010/main" val="12503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3BA68-6235-6E6E-2C55-B602795B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Actions for Oral Blending &amp; Segmenting </a:t>
            </a:r>
          </a:p>
        </p:txBody>
      </p:sp>
    </p:spTree>
    <p:extLst>
      <p:ext uri="{BB962C8B-B14F-4D97-AF65-F5344CB8AC3E}">
        <p14:creationId xmlns:p14="http://schemas.microsoft.com/office/powerpoint/2010/main" val="110326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b02afa-0909-40fb-9845-1f58cab10291">
      <Terms xmlns="http://schemas.microsoft.com/office/infopath/2007/PartnerControls"/>
    </lcf76f155ced4ddcb4097134ff3c332f>
    <TaxCatchAll xmlns="2e8f05a0-f899-480a-8394-3950a3ef6b4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B27522239AA4AA9AECBF73768DE57" ma:contentTypeVersion="15" ma:contentTypeDescription="Create a new document." ma:contentTypeScope="" ma:versionID="32419c1a7d19a500eac443ab0476e56e">
  <xsd:schema xmlns:xsd="http://www.w3.org/2001/XMLSchema" xmlns:xs="http://www.w3.org/2001/XMLSchema" xmlns:p="http://schemas.microsoft.com/office/2006/metadata/properties" xmlns:ns2="41b02afa-0909-40fb-9845-1f58cab10291" xmlns:ns3="2e8f05a0-f899-480a-8394-3950a3ef6b40" targetNamespace="http://schemas.microsoft.com/office/2006/metadata/properties" ma:root="true" ma:fieldsID="297d14f75c3241b3a25132dd20f6a70a" ns2:_="" ns3:_="">
    <xsd:import namespace="41b02afa-0909-40fb-9845-1f58cab10291"/>
    <xsd:import namespace="2e8f05a0-f899-480a-8394-3950a3ef6b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02afa-0909-40fb-9845-1f58cab10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17bff1c-14e8-4714-9cd4-ab72cdf502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f05a0-f899-480a-8394-3950a3ef6b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c863b4e-e6a4-491d-9107-547f01322177}" ma:internalName="TaxCatchAll" ma:showField="CatchAllData" ma:web="2e8f05a0-f899-480a-8394-3950a3ef6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F7C122-179F-4EF0-83F2-5E2C9EAA3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11BCAB-2082-45F4-BDAF-BC46E0A5E018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41b02afa-0909-40fb-9845-1f58cab10291"/>
    <ds:schemaRef ds:uri="http://schemas.microsoft.com/office/2006/documentManagement/types"/>
    <ds:schemaRef ds:uri="http://schemas.microsoft.com/office/2006/metadata/properties"/>
    <ds:schemaRef ds:uri="2e8f05a0-f899-480a-8394-3950a3ef6b4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51C909-72C6-46E6-A7E0-B6DC1D4C73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02afa-0909-40fb-9845-1f58cab10291"/>
    <ds:schemaRef ds:uri="2e8f05a0-f899-480a-8394-3950a3ef6b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556</Words>
  <Application>Microsoft Office PowerPoint</Application>
  <PresentationFormat>Widescreen</PresentationFormat>
  <Paragraphs>131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Letter Names vs Letter Sounds </vt:lpstr>
      <vt:lpstr>   Pure Sounds  </vt:lpstr>
      <vt:lpstr>PowerPoint Presentation</vt:lpstr>
      <vt:lpstr>PowerPoint Presentation</vt:lpstr>
      <vt:lpstr>PowerPoint Presentation</vt:lpstr>
      <vt:lpstr>PowerPoint Presentation</vt:lpstr>
      <vt:lpstr>Tricky Words </vt:lpstr>
      <vt:lpstr>Actions for Oral Blending &amp; Segmenting </vt:lpstr>
      <vt:lpstr>Year 1 Phonics Screening Test 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Kaylea Marie</dc:creator>
  <cp:lastModifiedBy>Kaylea Marie</cp:lastModifiedBy>
  <cp:revision>8</cp:revision>
  <dcterms:created xsi:type="dcterms:W3CDTF">2022-08-29T11:50:16Z</dcterms:created>
  <dcterms:modified xsi:type="dcterms:W3CDTF">2023-01-22T13:45:58Z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0x010100A55B27522239AA4AA9AECBF73768DE57</vt:lpwstr>
  </property>
  <property fmtid="{D5CDD505-2E9C-101B-9397-08002B2CF9AE}" pid="3" name="MediaServiceImageTags">
    <vt:lpwstr/>
  </property>
</Properties>
</file>