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23"/>
  </p:notesMasterIdLst>
  <p:sldIdLst>
    <p:sldId id="290" r:id="rId2"/>
    <p:sldId id="281" r:id="rId3"/>
    <p:sldId id="282" r:id="rId4"/>
    <p:sldId id="283" r:id="rId5"/>
    <p:sldId id="284" r:id="rId6"/>
    <p:sldId id="285" r:id="rId7"/>
    <p:sldId id="286" r:id="rId8"/>
    <p:sldId id="291" r:id="rId9"/>
    <p:sldId id="295" r:id="rId10"/>
    <p:sldId id="296" r:id="rId11"/>
    <p:sldId id="280" r:id="rId12"/>
    <p:sldId id="261" r:id="rId13"/>
    <p:sldId id="264" r:id="rId14"/>
    <p:sldId id="266" r:id="rId15"/>
    <p:sldId id="287" r:id="rId16"/>
    <p:sldId id="289" r:id="rId17"/>
    <p:sldId id="292" r:id="rId18"/>
    <p:sldId id="293" r:id="rId19"/>
    <p:sldId id="294" r:id="rId20"/>
    <p:sldId id="297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5345" autoAdjust="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5F2FD-D54E-49A0-A077-CF7D7EEE23ED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6F064-E61E-4B6F-8954-A865D3013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57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59A5-DEF7-48E5-8E9D-63912EED44B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F11745A-47CD-4C66-8DBF-9FDEB5999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36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59A5-DEF7-48E5-8E9D-63912EED44B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745A-47CD-4C66-8DBF-9FDEB5999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5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59A5-DEF7-48E5-8E9D-63912EED44B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745A-47CD-4C66-8DBF-9FDEB5999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9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59A5-DEF7-48E5-8E9D-63912EED44B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745A-47CD-4C66-8DBF-9FDEB5999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69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C0459A5-DEF7-48E5-8E9D-63912EED44B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F11745A-47CD-4C66-8DBF-9FDEB5999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59A5-DEF7-48E5-8E9D-63912EED44B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745A-47CD-4C66-8DBF-9FDEB5999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22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59A5-DEF7-48E5-8E9D-63912EED44B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745A-47CD-4C66-8DBF-9FDEB5999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2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59A5-DEF7-48E5-8E9D-63912EED44B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745A-47CD-4C66-8DBF-9FDEB5999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8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59A5-DEF7-48E5-8E9D-63912EED44B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745A-47CD-4C66-8DBF-9FDEB5999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4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59A5-DEF7-48E5-8E9D-63912EED44B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745A-47CD-4C66-8DBF-9FDEB5999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49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59A5-DEF7-48E5-8E9D-63912EED44BB}" type="datetimeFigureOut">
              <a:rPr lang="en-GB" smtClean="0"/>
              <a:t>04/10/2021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745A-47CD-4C66-8DBF-9FDEB5999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00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C0459A5-DEF7-48E5-8E9D-63912EED44BB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F11745A-47CD-4C66-8DBF-9FDEB5999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0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choolreadinglist.co.uk/reading-lists-for-ks2-school-pupils/suggested-reading-list-for-year-6-pupils-ks2-age-10-11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636307">
            <a:off x="3108958" y="558269"/>
            <a:ext cx="5747658" cy="59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89" y="417603"/>
            <a:ext cx="4355647" cy="6139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620" y="367573"/>
            <a:ext cx="4386535" cy="618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3" y="106135"/>
            <a:ext cx="4658404" cy="6594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511" y="175397"/>
            <a:ext cx="4596643" cy="65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0574"/>
            <a:ext cx="10515600" cy="13572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1800"/>
            <a:ext cx="10515600" cy="2932163"/>
          </a:xfrm>
          <a:prstGeom prst="rect">
            <a:avLst/>
          </a:prstGeom>
        </p:spPr>
      </p:pic>
      <p:pic>
        <p:nvPicPr>
          <p:cNvPr id="5122" name="Picture 2" descr="http://pix.iemoji.com/images/emoji/apple/ios-9/256/page-facing-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617" y="30333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26853" y="0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182928" y="1207698"/>
            <a:ext cx="2587925" cy="10036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7887" y="599200"/>
            <a:ext cx="1272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a quote from the text</a:t>
            </a:r>
          </a:p>
        </p:txBody>
      </p:sp>
    </p:spTree>
    <p:extLst>
      <p:ext uri="{BB962C8B-B14F-4D97-AF65-F5344CB8AC3E}">
        <p14:creationId xmlns:p14="http://schemas.microsoft.com/office/powerpoint/2010/main" val="23401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34" y="87876"/>
            <a:ext cx="5258937" cy="3932927"/>
          </a:xfrm>
          <a:prstGeom prst="rect">
            <a:avLst/>
          </a:prstGeom>
        </p:spPr>
      </p:pic>
      <p:pic>
        <p:nvPicPr>
          <p:cNvPr id="7170" name="Picture 2" descr="http://pix.iemoji.com/images/emoji/apple/ios-9/256/frame-with-pi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54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240" y="4066566"/>
            <a:ext cx="7042569" cy="23217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97092" y="4789629"/>
            <a:ext cx="3663351" cy="350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989109" y="4348551"/>
            <a:ext cx="2458528" cy="505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6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93" y="347872"/>
            <a:ext cx="6052239" cy="315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262" y="4157661"/>
            <a:ext cx="7445675" cy="24658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77086" y="460076"/>
            <a:ext cx="2001329" cy="350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4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1337" y="597457"/>
            <a:ext cx="102020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How can adults support children in their reading at home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Give reading status and importance by reading every day with your child.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Don’t let a child struggle over a word for too long! If it’s too tricky and they’ve used their strategies then help! Allow time to self-correct. Children will scan down the page. Follow with finger word by word.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It is a good idea to share reading aloud as you can model pace, expression and fluency for your child. ‘story teller voice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’. Model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reading sentences back. 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Encourage your child to read a range of texts such as comics, newspapers, non-fiction, plays and poetry etc.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Encourage your child to read a series of books from a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favourite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author or books on topics of interests, especially to keep reluctant readers interested in reading.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Use plenty of praise. 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Use questioning without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interrupting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flow of the story! </a:t>
            </a:r>
          </a:p>
        </p:txBody>
      </p:sp>
    </p:spTree>
    <p:extLst>
      <p:ext uri="{BB962C8B-B14F-4D97-AF65-F5344CB8AC3E}">
        <p14:creationId xmlns:p14="http://schemas.microsoft.com/office/powerpoint/2010/main" val="6816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hlinkClick r:id="rId2"/>
              </a:rPr>
              <a:t/>
            </a:r>
            <a:br>
              <a:rPr lang="en-GB" dirty="0" smtClean="0">
                <a:hlinkClick r:id="rId2"/>
              </a:rPr>
            </a:br>
            <a:r>
              <a:rPr lang="en-GB" dirty="0" smtClean="0">
                <a:hlinkClick r:id="rId2"/>
              </a:rPr>
              <a:t>reading-lists-for-ks2-school-pupils-pupils-ks2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3087" y="2460625"/>
            <a:ext cx="59721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19" y="476458"/>
            <a:ext cx="1057687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Writing in Key Stage 2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Writing and the development of children's creativity and resilience when writing is our whole school focus this year. 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Children are less likely to write in ‘real-life’ then ever before with use of technology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use of technology has led to use of ‘text-speak’ rather than crafting sentences with punctuation and grammar considerations.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Children’s resilience has declined due to ‘the instant’ 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Writing skills are key as children will need them throughout their educational life and beyond!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874" y="5337769"/>
            <a:ext cx="2072076" cy="14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485" y="290267"/>
            <a:ext cx="2562225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891" y="587829"/>
            <a:ext cx="1034578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How do we teach writing in KS2 at St. Teresa’s?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English lessons 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quality texts-model texts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Poetry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Grammar and punctuation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Modelling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Writing opportunities across the curriculum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Free write session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Writers clubs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Writers award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Awesome Authors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Writing for newsletters/sports reports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Purple book-Writing journey books</a:t>
            </a:r>
          </a:p>
          <a:p>
            <a:r>
              <a:rPr lang="en-GB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Does handwriting matter?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24" y="190881"/>
            <a:ext cx="2562225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206" y="1194926"/>
            <a:ext cx="83267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How can I help my child at home?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Real-life opportunities- card to Grandma, letter, lists</a:t>
            </a:r>
          </a:p>
          <a:p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with homework each week</a:t>
            </a:r>
          </a:p>
          <a:p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 with weekly spellings</a:t>
            </a:r>
          </a:p>
          <a:p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your children see you writing…</a:t>
            </a:r>
          </a:p>
          <a:p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Notice words and spellings in the world around them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4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289717"/>
            <a:ext cx="8928100" cy="627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483326"/>
            <a:ext cx="920931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expected in KS2?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Key Stage 2 we have ‘expected’ levels of writing-these levels are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roduced by the Department of Education as part of the National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Curriculum.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children will continue to work towards these levels, some will exceed them –often those that exceed them are our most avid readers.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*Handouts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757" y="217007"/>
            <a:ext cx="2165398" cy="148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457" y="548640"/>
            <a:ext cx="9470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 you for coming this evening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 questions?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916" y="365700"/>
            <a:ext cx="25622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9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343" y="718457"/>
            <a:ext cx="1016290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Reading </a:t>
            </a:r>
            <a:r>
              <a:rPr lang="en-GB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Partnership</a:t>
            </a:r>
          </a:p>
          <a:p>
            <a:endParaRPr lang="en-GB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Of all the help you can give your child, the most important job you’ll probably do is helping with reading. That’s because learning to read is best taught on a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one-to-one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basis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so giving your child a bit of shared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reading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time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every day will make a big difference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They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should be reading a range of genres and reading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aloud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to enable them to develop expression, intonation, confidence and fluidity in their reading. This should not stop even when a child becomes an independent reader.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We know that being able to read underpins everything a child does in school and is directly linked to their self-esteem, confidence and achievements as they go through life.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711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0525" y="522514"/>
            <a:ext cx="967957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Reading has two components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en-GB" sz="2800" dirty="0">
              <a:latin typeface="Calibri" panose="020F0502020204030204" pitchFamily="34" charset="0"/>
            </a:endParaRPr>
          </a:p>
          <a:p>
            <a:pPr algn="just"/>
            <a:r>
              <a:rPr lang="en-GB" sz="2400" dirty="0">
                <a:latin typeface="Tahoma" panose="020B0604030504040204" pitchFamily="34" charset="0"/>
              </a:rPr>
              <a:t>Word Recognition</a:t>
            </a:r>
          </a:p>
          <a:p>
            <a:pPr algn="just"/>
            <a:r>
              <a:rPr lang="en-GB" sz="2400" dirty="0">
                <a:latin typeface="Tahoma" panose="020B0604030504040204" pitchFamily="34" charset="0"/>
              </a:rPr>
              <a:t>(decoding)</a:t>
            </a:r>
          </a:p>
          <a:p>
            <a:pPr algn="just"/>
            <a:r>
              <a:rPr lang="en-US" sz="2400" dirty="0">
                <a:latin typeface="Tahoma" panose="020B0604030504040204" pitchFamily="34" charset="0"/>
              </a:rPr>
              <a:t>The ability to </a:t>
            </a:r>
            <a:r>
              <a:rPr lang="en-US" sz="2400" dirty="0" err="1">
                <a:latin typeface="Tahoma" panose="020B0604030504040204" pitchFamily="34" charset="0"/>
              </a:rPr>
              <a:t>recognise</a:t>
            </a:r>
            <a:r>
              <a:rPr lang="en-US" sz="2400" dirty="0">
                <a:latin typeface="Tahoma" panose="020B0604030504040204" pitchFamily="34" charset="0"/>
              </a:rPr>
              <a:t> words presented in and out of context.</a:t>
            </a:r>
          </a:p>
          <a:p>
            <a:pPr algn="just"/>
            <a:r>
              <a:rPr lang="en-US" sz="2400" dirty="0">
                <a:latin typeface="Tahoma" panose="020B0604030504040204" pitchFamily="34" charset="0"/>
              </a:rPr>
              <a:t>The ability to apply phonic rules -blending phonemes to decode (c-a-t)</a:t>
            </a:r>
          </a:p>
          <a:p>
            <a:pPr algn="just"/>
            <a:r>
              <a:rPr lang="en-GB" sz="2400" dirty="0">
                <a:latin typeface="Tahoma" panose="020B0604030504040204" pitchFamily="34" charset="0"/>
              </a:rPr>
              <a:t>High quality phonics </a:t>
            </a:r>
            <a:r>
              <a:rPr lang="en-GB" sz="2400" dirty="0" smtClean="0">
                <a:latin typeface="Tahoma" panose="020B0604030504040204" pitchFamily="34" charset="0"/>
              </a:rPr>
              <a:t>work</a:t>
            </a:r>
          </a:p>
          <a:p>
            <a:pPr algn="just"/>
            <a:r>
              <a:rPr lang="en-GB" sz="2400" dirty="0" smtClean="0">
                <a:latin typeface="Tahoma" panose="020B0604030504040204" pitchFamily="34" charset="0"/>
              </a:rPr>
              <a:t> </a:t>
            </a:r>
            <a:endParaRPr lang="en-GB" sz="2400" dirty="0">
              <a:latin typeface="Tahoma" panose="020B0604030504040204" pitchFamily="34" charset="0"/>
            </a:endParaRPr>
          </a:p>
          <a:p>
            <a:pPr algn="just"/>
            <a:r>
              <a:rPr lang="en-GB" sz="2400" dirty="0">
                <a:latin typeface="Tahoma" panose="020B0604030504040204" pitchFamily="34" charset="0"/>
              </a:rPr>
              <a:t>Comprehension</a:t>
            </a:r>
          </a:p>
          <a:p>
            <a:pPr algn="just"/>
            <a:r>
              <a:rPr lang="en-US" sz="2400" dirty="0">
                <a:latin typeface="Tahoma" panose="020B0604030504040204" pitchFamily="34" charset="0"/>
              </a:rPr>
              <a:t>The process by which word information, sentences and discourse are interpreted.</a:t>
            </a:r>
          </a:p>
          <a:p>
            <a:pPr algn="just"/>
            <a:r>
              <a:rPr lang="en-US" sz="2400" dirty="0">
                <a:latin typeface="Tahoma" panose="020B0604030504040204" pitchFamily="34" charset="0"/>
              </a:rPr>
              <a:t>The same processes underlie comprehension of both oral and written language.</a:t>
            </a:r>
          </a:p>
          <a:p>
            <a:pPr algn="just"/>
            <a:r>
              <a:rPr lang="en-US" sz="2400" dirty="0">
                <a:latin typeface="Tahoma" panose="020B0604030504040204" pitchFamily="34" charset="0"/>
              </a:rPr>
              <a:t>Continues to develop throughout life!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693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4663" y="940527"/>
            <a:ext cx="96142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I can read really well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In general, the management of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behaviour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in classrooms is not a function of the techniques of directly controlling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behaviour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–that is, desist style. Rather, it is a function of the techniques of creating an effective classroom ecology containing such variables as having a non-satiating learning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, initiating and maintaining movement flow and aiming teacher actions at appropriate targets.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385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229" y="1227909"/>
            <a:ext cx="89219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Comprehension and 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Decoding…</a:t>
            </a:r>
          </a:p>
          <a:p>
            <a:endParaRPr lang="en-US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may have been able to confidently read (decode) the previous slide but I didn’t really understand it!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471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215537"/>
            <a:ext cx="8856617" cy="664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018" y="429188"/>
            <a:ext cx="1049203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 at St. Teresa’s in Key Stage 2</a:t>
            </a:r>
          </a:p>
          <a:p>
            <a:endParaRPr lang="en-GB" sz="2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English lessons focus on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uality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texts and poetry</a:t>
            </a:r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Children in Year 3 and 4 are given a colour banded book and are encouraged to also have a book for ‘pleasure reading’ </a:t>
            </a:r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Children in Year 5 and 6 choose their own reading books –we encourage and guide</a:t>
            </a:r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Children in KS2 are not heard read as in KS1 unless they need support</a:t>
            </a:r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3x weekly whole class Guided Comprehension lessons – VIPERS</a:t>
            </a:r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Children are asked to read a minimum of 3x weekly (Reading Records)</a:t>
            </a:r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 novel is shared each day at 3pm</a:t>
            </a:r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 Reads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award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/Prayer Partner Reads/visiting the school library</a:t>
            </a:r>
            <a:endParaRPr lang="en-GB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8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74" y="210026"/>
            <a:ext cx="1082910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VIPERS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VIPERS is an acronym for the key reading skills taught in KS2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VIPERS stands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ocabulary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nference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rediction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xplanation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etrieval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equence or 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ummarise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630" y="940798"/>
            <a:ext cx="3376696" cy="505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865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Rockwell</vt:lpstr>
      <vt:lpstr>Rockwell Condensed</vt:lpstr>
      <vt:lpstr>Tahoma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reading-lists-for-ks2-school-pupils-pupils-ks2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2017-04-28T08:35:30Z</dcterms:created>
  <dcterms:modified xsi:type="dcterms:W3CDTF">2021-10-04T10:47:06Z</dcterms:modified>
</cp:coreProperties>
</file>